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6858000" cy="9144000"/>
  <p:embeddedFontLst>
    <p:embeddedFont>
      <p:font typeface="Macabro Danger" charset="1" panose="00000000000000000000"/>
      <p:regular r:id="rId36"/>
    </p:embeddedFont>
    <p:embeddedFont>
      <p:font typeface="Lato 1" charset="1" panose="020F0502020204030203"/>
      <p:regular r:id="rId37"/>
    </p:embeddedFont>
    <p:embeddedFont>
      <p:font typeface="Lato 2" charset="1" panose="020F0502020204030203"/>
      <p:regular r:id="rId38"/>
    </p:embeddedFont>
    <p:embeddedFont>
      <p:font typeface="Lato 2 Italics" charset="1" panose="020F0502020204030203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505480" y="9447120"/>
            <a:ext cx="11349000" cy="7604280"/>
            <a:chOff x="0" y="0"/>
            <a:chExt cx="15132000" cy="101390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32050" cy="10139045"/>
            </a:xfrm>
            <a:custGeom>
              <a:avLst/>
              <a:gdLst/>
              <a:ahLst/>
              <a:cxnLst/>
              <a:rect r="r" b="b" t="t" l="l"/>
              <a:pathLst>
                <a:path h="10139045" w="15132050">
                  <a:moveTo>
                    <a:pt x="0" y="0"/>
                  </a:moveTo>
                  <a:lnTo>
                    <a:pt x="15132050" y="0"/>
                  </a:lnTo>
                  <a:lnTo>
                    <a:pt x="15132050" y="10139045"/>
                  </a:lnTo>
                  <a:lnTo>
                    <a:pt x="0" y="10139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20856" b="-145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194000" y="-7477200"/>
            <a:ext cx="11777760" cy="8229600"/>
            <a:chOff x="0" y="0"/>
            <a:chExt cx="15703680" cy="1097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703677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703677">
                  <a:moveTo>
                    <a:pt x="0" y="0"/>
                  </a:moveTo>
                  <a:lnTo>
                    <a:pt x="15703677" y="0"/>
                  </a:lnTo>
                  <a:lnTo>
                    <a:pt x="1570367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16456" b="625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085560" y="-541080"/>
            <a:ext cx="7772400" cy="11615760"/>
            <a:chOff x="0" y="0"/>
            <a:chExt cx="10363200" cy="15487680"/>
          </a:xfrm>
        </p:grpSpPr>
        <p:sp>
          <p:nvSpPr>
            <p:cNvPr name="Freeform 7" id="7"/>
            <p:cNvSpPr/>
            <p:nvPr/>
          </p:nvSpPr>
          <p:spPr>
            <a:xfrm flipH="true" flipV="true" rot="0">
              <a:off x="0" y="0"/>
              <a:ext cx="10363200" cy="15487650"/>
            </a:xfrm>
            <a:custGeom>
              <a:avLst/>
              <a:gdLst/>
              <a:ahLst/>
              <a:cxnLst/>
              <a:rect r="r" b="b" t="t" l="l"/>
              <a:pathLst>
                <a:path h="15487650" w="10363200">
                  <a:moveTo>
                    <a:pt x="10363200" y="15487650"/>
                  </a:moveTo>
                  <a:lnTo>
                    <a:pt x="0" y="15487650"/>
                  </a:lnTo>
                  <a:lnTo>
                    <a:pt x="0" y="0"/>
                  </a:lnTo>
                  <a:lnTo>
                    <a:pt x="10363200" y="0"/>
                  </a:lnTo>
                  <a:lnTo>
                    <a:pt x="10363200" y="15487650"/>
                  </a:lnTo>
                  <a:close/>
                </a:path>
              </a:pathLst>
            </a:custGeom>
            <a:blipFill>
              <a:blip r:embed="rId2"/>
              <a:stretch>
                <a:fillRect l="0" t="0" r="-76470" b="33579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43733" y="2717744"/>
            <a:ext cx="13087171" cy="1434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37"/>
              </a:lnSpc>
            </a:pPr>
            <a:r>
              <a:rPr lang="en-US" sz="10776" spc="-1">
                <a:solidFill>
                  <a:srgbClr val="E74124"/>
                </a:solidFill>
                <a:latin typeface="Macabro Danger"/>
              </a:rPr>
              <a:t>Dopamina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888487">
            <a:off x="9414714" y="1500207"/>
            <a:ext cx="9915181" cy="8229600"/>
          </a:xfrm>
          <a:custGeom>
            <a:avLst/>
            <a:gdLst/>
            <a:ahLst/>
            <a:cxnLst/>
            <a:rect r="r" b="b" t="t" l="l"/>
            <a:pathLst>
              <a:path h="8229600" w="9915181">
                <a:moveTo>
                  <a:pt x="0" y="0"/>
                </a:moveTo>
                <a:lnTo>
                  <a:pt x="9915181" y="0"/>
                </a:lnTo>
                <a:lnTo>
                  <a:pt x="99151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25664" y="1942264"/>
            <a:ext cx="9897002" cy="6383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5"/>
              </a:lnSpc>
            </a:pPr>
            <a:r>
              <a:rPr lang="en-US" sz="4099">
                <a:solidFill>
                  <a:srgbClr val="000000"/>
                </a:solidFill>
                <a:latin typeface="Lato 1"/>
              </a:rPr>
              <a:t>Algorytmy w serwisach społecznościowych analizują nasze działania i udostępniane przez nas dane oraz to, przy jakich treściach zatrzymujemy się na dłużej </a:t>
            </a:r>
          </a:p>
          <a:p>
            <a:pPr algn="l">
              <a:lnSpc>
                <a:spcPts val="5055"/>
              </a:lnSpc>
            </a:pPr>
            <a:r>
              <a:rPr lang="en-US" sz="4099">
                <a:solidFill>
                  <a:srgbClr val="000000"/>
                </a:solidFill>
                <a:latin typeface="Lato 1"/>
              </a:rPr>
              <a:t>i jakie treści oglądamy po kilka razy, udostępniamy lub dajemy serduszko, </a:t>
            </a:r>
          </a:p>
          <a:p>
            <a:pPr algn="l">
              <a:lnSpc>
                <a:spcPts val="5055"/>
              </a:lnSpc>
            </a:pPr>
            <a:r>
              <a:rPr lang="en-US" sz="4099">
                <a:solidFill>
                  <a:srgbClr val="000000"/>
                </a:solidFill>
                <a:latin typeface="Lato 1"/>
              </a:rPr>
              <a:t>a następnie dopasowują treści w naszym feedzie tak, aby jak najlepiej pasowały </a:t>
            </a:r>
          </a:p>
          <a:p>
            <a:pPr algn="l">
              <a:lnSpc>
                <a:spcPts val="5055"/>
              </a:lnSpc>
            </a:pPr>
            <a:r>
              <a:rPr lang="en-US" sz="4099">
                <a:solidFill>
                  <a:srgbClr val="000000"/>
                </a:solidFill>
                <a:latin typeface="Lato 1"/>
              </a:rPr>
              <a:t>do naszych zainteresowań.</a:t>
            </a:r>
          </a:p>
          <a:p>
            <a:pPr algn="l">
              <a:lnSpc>
                <a:spcPts val="5058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23057" y="-253992"/>
            <a:ext cx="6097402" cy="9854387"/>
          </a:xfrm>
          <a:custGeom>
            <a:avLst/>
            <a:gdLst/>
            <a:ahLst/>
            <a:cxnLst/>
            <a:rect r="r" b="b" t="t" l="l"/>
            <a:pathLst>
              <a:path h="9854387" w="6097402">
                <a:moveTo>
                  <a:pt x="0" y="0"/>
                </a:moveTo>
                <a:lnTo>
                  <a:pt x="6097402" y="0"/>
                </a:lnTo>
                <a:lnTo>
                  <a:pt x="6097402" y="9854387"/>
                </a:lnTo>
                <a:lnTo>
                  <a:pt x="0" y="9854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935254"/>
            <a:ext cx="9186378" cy="6861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2"/>
              </a:lnSpc>
            </a:pPr>
            <a:r>
              <a:rPr lang="en-US" sz="3699">
                <a:solidFill>
                  <a:srgbClr val="000000"/>
                </a:solidFill>
                <a:latin typeface="Lato 1"/>
              </a:rPr>
              <a:t>Im więcej czasu spędzamy przewijając swój feed i klikając, tym więcej danych o nas zbiera algorytm i tym skuteczniej można dopasować dla każdego z nas reklamę </a:t>
            </a:r>
          </a:p>
          <a:p>
            <a:pPr algn="l">
              <a:lnSpc>
                <a:spcPts val="4562"/>
              </a:lnSpc>
            </a:pPr>
            <a:r>
              <a:rPr lang="en-US" sz="3699">
                <a:solidFill>
                  <a:srgbClr val="000000"/>
                </a:solidFill>
                <a:latin typeface="Lato 1"/>
              </a:rPr>
              <a:t>i sprzedać produkty lub usługi. Reklama </a:t>
            </a:r>
          </a:p>
          <a:p>
            <a:pPr algn="l">
              <a:lnSpc>
                <a:spcPts val="4562"/>
              </a:lnSpc>
            </a:pPr>
            <a:r>
              <a:rPr lang="en-US" sz="3699">
                <a:solidFill>
                  <a:srgbClr val="000000"/>
                </a:solidFill>
                <a:latin typeface="Lato 1"/>
              </a:rPr>
              <a:t>w mediach społecznościowych działa </a:t>
            </a:r>
          </a:p>
          <a:p>
            <a:pPr algn="l">
              <a:lnSpc>
                <a:spcPts val="4562"/>
              </a:lnSpc>
            </a:pPr>
            <a:r>
              <a:rPr lang="en-US" sz="3699">
                <a:solidFill>
                  <a:srgbClr val="000000"/>
                </a:solidFill>
                <a:latin typeface="Lato 1"/>
              </a:rPr>
              <a:t>o wiele silniej niż w tradycyjnych mediach, m.in. właśnie dlatego, że treści dopasowane są do zainteresowań użytkowników.</a:t>
            </a:r>
          </a:p>
          <a:p>
            <a:pPr algn="l">
              <a:lnSpc>
                <a:spcPts val="4562"/>
              </a:lnSpc>
            </a:pPr>
            <a:r>
              <a:rPr lang="en-US" sz="3699">
                <a:solidFill>
                  <a:srgbClr val="000000"/>
                </a:solidFill>
                <a:latin typeface="Lato 1"/>
              </a:rPr>
              <a:t>Im więcej czasu spędzamy korzystając</a:t>
            </a:r>
          </a:p>
          <a:p>
            <a:pPr algn="l">
              <a:lnSpc>
                <a:spcPts val="4564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Lato 1"/>
              </a:rPr>
              <a:t>z danej aplikacji, tym więcej zarabiają jej właściciele.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C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76999" y="4693753"/>
            <a:ext cx="11543109" cy="880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2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Lato 1"/>
              </a:rPr>
              <a:t>Po co nam media społecznościowe? 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C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45457" y="4693753"/>
            <a:ext cx="14661729" cy="176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699">
                <a:solidFill>
                  <a:srgbClr val="000000"/>
                </a:solidFill>
                <a:latin typeface="Lato 1"/>
              </a:rPr>
              <a:t>Skutki korzystania</a:t>
            </a:r>
          </a:p>
          <a:p>
            <a:pPr algn="ctr">
              <a:lnSpc>
                <a:spcPts val="7032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Lato 1"/>
              </a:rPr>
              <a:t> z mediów społecznościowych</a:t>
            </a: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14850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5046" r="0" b="-25046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1818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5046" r="0" b="-2504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896526" y="2828508"/>
            <a:ext cx="7255829" cy="4610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5"/>
              </a:lnSpc>
              <a:spcBef>
                <a:spcPct val="0"/>
              </a:spcBef>
            </a:pP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Ponad połowę nastolatków (53,9%) cechuje wysoki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i powyżej przeciętnej poziom poczucia osamotnienia </a:t>
            </a:r>
          </a:p>
          <a:p>
            <a:pPr algn="l">
              <a:lnSpc>
                <a:spcPts val="5181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w mediach społecznościowych.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149442" y="9239250"/>
            <a:ext cx="4749998" cy="472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1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Lato 1"/>
              </a:rPr>
              <a:t>*</a:t>
            </a:r>
            <a:r>
              <a:rPr lang="en-US" sz="3000">
                <a:solidFill>
                  <a:srgbClr val="000000"/>
                </a:solidFill>
                <a:latin typeface="Lato 1"/>
              </a:rPr>
              <a:t>Nastolatki 3.0, NASK, 2023</a:t>
            </a:r>
          </a:p>
        </p:txBody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14850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33333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1818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33333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896526" y="2828508"/>
            <a:ext cx="6883598" cy="4610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5"/>
              </a:lnSpc>
              <a:spcBef>
                <a:spcPct val="0"/>
              </a:spcBef>
            </a:pP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Co czwarta osoba nastoletnia (25,6%) zadeklarowała trudności z myśleniem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o czymś innym niż platformy społecznościowe.</a:t>
            </a:r>
          </a:p>
          <a:p>
            <a:pPr algn="l">
              <a:lnSpc>
                <a:spcPts val="5181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2149442" y="9239250"/>
            <a:ext cx="4749998" cy="472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1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Lato 1"/>
              </a:rPr>
              <a:t>*</a:t>
            </a:r>
            <a:r>
              <a:rPr lang="en-US" sz="3000">
                <a:solidFill>
                  <a:srgbClr val="000000"/>
                </a:solidFill>
                <a:latin typeface="Lato 1"/>
              </a:rPr>
              <a:t>Nastolatki 3.0, NASK, 2023</a:t>
            </a:r>
          </a:p>
        </p:txBody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14850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5046" r="0" b="-25046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1818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5046" r="0" b="-2504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625812" y="273725"/>
            <a:ext cx="6883598" cy="8688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8"/>
              </a:lnSpc>
              <a:spcBef>
                <a:spcPct val="0"/>
              </a:spcBef>
            </a:pPr>
          </a:p>
          <a:p>
            <a:pPr algn="l">
              <a:lnSpc>
                <a:spcPts val="4931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Sama obecność telefonu, nawet gdy jest wyłączony</a:t>
            </a:r>
          </a:p>
          <a:p>
            <a:pPr algn="l">
              <a:lnSpc>
                <a:spcPts val="4931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i odwrócony ekranem do dołu, rozprasza uwagę. Badania pokazują, że zarówno pamięć robocza, jak i zdolność rozwiązywania zadań ulegają drastycznemu zmniejszeniu, gdy wyłączony telefon znajduje się w tym samym pomieszczeniu. </a:t>
            </a:r>
          </a:p>
          <a:p>
            <a:pPr algn="l">
              <a:lnSpc>
                <a:spcPts val="4931"/>
              </a:lnSpc>
              <a:spcBef>
                <a:spcPct val="0"/>
              </a:spcBef>
            </a:pPr>
          </a:p>
          <a:p>
            <a:pPr algn="l">
              <a:lnSpc>
                <a:spcPts val="4934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544927" y="8510949"/>
            <a:ext cx="8743073" cy="883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2"/>
              </a:lnSpc>
            </a:pPr>
            <a:r>
              <a:rPr lang="en-US" sz="2800">
                <a:solidFill>
                  <a:srgbClr val="000000"/>
                </a:solidFill>
                <a:latin typeface="Lato 1"/>
              </a:rPr>
              <a:t>*Ward, A. F., Duke, K., Gneezy, A., &amp; Bos, M. W., 2017. </a:t>
            </a:r>
          </a:p>
          <a:p>
            <a:pPr algn="l">
              <a:lnSpc>
                <a:spcPts val="3454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Lato 1"/>
              </a:rPr>
              <a:t>Journal of the Association for Consumer Research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80866" y="3510692"/>
            <a:ext cx="4107059" cy="4107921"/>
            <a:chOff x="0" y="0"/>
            <a:chExt cx="6862560" cy="6864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62572" cy="6863969"/>
            </a:xfrm>
            <a:custGeom>
              <a:avLst/>
              <a:gdLst/>
              <a:ahLst/>
              <a:cxnLst/>
              <a:rect r="r" b="b" t="t" l="l"/>
              <a:pathLst>
                <a:path h="6863969" w="6862572">
                  <a:moveTo>
                    <a:pt x="0" y="0"/>
                  </a:moveTo>
                  <a:lnTo>
                    <a:pt x="6862572" y="0"/>
                  </a:lnTo>
                  <a:lnTo>
                    <a:pt x="6862572" y="6863969"/>
                  </a:lnTo>
                  <a:lnTo>
                    <a:pt x="0" y="6863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t="0" r="-1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127818" y="694627"/>
            <a:ext cx="4459268" cy="772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9"/>
              </a:lnSpc>
            </a:pPr>
            <a:r>
              <a:rPr lang="en-US" sz="5800" spc="-1">
                <a:solidFill>
                  <a:srgbClr val="000000"/>
                </a:solidFill>
                <a:latin typeface="Macabro Danger"/>
              </a:rPr>
              <a:t>kontrakt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27818" y="2248784"/>
            <a:ext cx="12156728" cy="8875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1. Kiedy inna osoba mówi, słucham uważnie. </a:t>
            </a:r>
          </a:p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2. Nie oceniam innych osób. Staram się być ciekaw_a perspektywy innych osób. Jeśli coś komentuję, to mówię o zachowaniu, </a:t>
            </a:r>
          </a:p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a nie o osobie. </a:t>
            </a:r>
          </a:p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3. Traktuję z szacunkiem i dyskrecją informacje oraz opinie, którymi dzielą się inne osoby uczestniczące w zajęciach. </a:t>
            </a:r>
          </a:p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4. Angażuję się w zajęcia tak, jak potrafię. </a:t>
            </a:r>
          </a:p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5. Pracuję w grupie. </a:t>
            </a:r>
          </a:p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6. Dbam o siebie, czyli dzielę się tym, czym mam ochotę się podzielić, </a:t>
            </a:r>
          </a:p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a kiedy pojawią się we mnie trudne uczucia albo myśli, korzystam </a:t>
            </a:r>
          </a:p>
          <a:p>
            <a:pPr algn="l">
              <a:lnSpc>
                <a:spcPts val="5012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ze wsparcia psychologa/psycholożki lub pedagoga/pedagożki w szkole. </a:t>
            </a:r>
          </a:p>
          <a:p>
            <a:pPr algn="l">
              <a:lnSpc>
                <a:spcPts val="4235"/>
              </a:lnSpc>
            </a:pPr>
            <a:r>
              <a:rPr lang="en-US" sz="3001">
                <a:solidFill>
                  <a:srgbClr val="000000"/>
                </a:solidFill>
                <a:latin typeface="Lato 1"/>
              </a:rPr>
              <a:t> </a:t>
            </a:r>
          </a:p>
          <a:p>
            <a:pPr algn="l">
              <a:lnSpc>
                <a:spcPts val="4237"/>
              </a:lnSpc>
            </a:pPr>
            <a:r>
              <a:rPr lang="en-US" sz="3001" spc="-1">
                <a:solidFill>
                  <a:srgbClr val="000000"/>
                </a:solidFill>
                <a:latin typeface="Lato 1"/>
              </a:rPr>
              <a:t> </a:t>
            </a:r>
          </a:p>
          <a:p>
            <a:pPr algn="l">
              <a:lnSpc>
                <a:spcPts val="3275"/>
              </a:lnSpc>
            </a:pPr>
          </a:p>
          <a:p>
            <a:pPr algn="l">
              <a:lnSpc>
                <a:spcPts val="3275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14850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-38888" t="0" r="-38888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1818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-38888" t="0" r="-38888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727330" y="1842671"/>
            <a:ext cx="6883598" cy="6582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5"/>
              </a:lnSpc>
              <a:spcBef>
                <a:spcPct val="0"/>
              </a:spcBef>
            </a:pP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Czas spędzony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na korzystaniu z mediów społecznościowych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w znacznym stopniu może się przyczyniać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do wystąpienia depresji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u osób nastoletnich.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</a:p>
          <a:p>
            <a:pPr algn="l">
              <a:lnSpc>
                <a:spcPts val="5181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8587959"/>
            <a:ext cx="8879538" cy="132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2"/>
              </a:lnSpc>
            </a:pPr>
            <a:r>
              <a:rPr lang="en-US" sz="2800">
                <a:solidFill>
                  <a:srgbClr val="000000"/>
                </a:solidFill>
                <a:latin typeface="Lato 2"/>
              </a:rPr>
              <a:t>*Boers E., Afzali M.H., Newton N., Conrod P. </a:t>
            </a:r>
          </a:p>
          <a:p>
            <a:pPr algn="l">
              <a:lnSpc>
                <a:spcPts val="3452"/>
              </a:lnSpc>
            </a:pPr>
            <a:r>
              <a:rPr lang="en-US" sz="2800">
                <a:solidFill>
                  <a:srgbClr val="000000"/>
                </a:solidFill>
                <a:latin typeface="Lato 2 Italics"/>
              </a:rPr>
              <a:t>Association of Screen Time and Depression in Adolescence.</a:t>
            </a:r>
          </a:p>
          <a:p>
            <a:pPr algn="l">
              <a:lnSpc>
                <a:spcPts val="3454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Lato 1"/>
              </a:rPr>
              <a:t>JAMA Pediatr, 2019; 173(9): 853–859.</a:t>
            </a:r>
          </a:p>
        </p:txBody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14850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1818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896526" y="2828508"/>
            <a:ext cx="6883598" cy="464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1"/>
              </a:lnSpc>
            </a:pPr>
            <a:r>
              <a:rPr lang="en-US" sz="4299">
                <a:solidFill>
                  <a:srgbClr val="000000"/>
                </a:solidFill>
                <a:latin typeface="Lato 1"/>
              </a:rPr>
              <a:t>Częste korzystanie</a:t>
            </a:r>
          </a:p>
          <a:p>
            <a:pPr algn="l">
              <a:lnSpc>
                <a:spcPts val="5301"/>
              </a:lnSpc>
            </a:pPr>
            <a:r>
              <a:rPr lang="en-US" sz="4299">
                <a:solidFill>
                  <a:srgbClr val="000000"/>
                </a:solidFill>
                <a:latin typeface="Lato 1"/>
              </a:rPr>
              <a:t> z mediów społecznościowych, zwiększa ryzyko wystąpienia zaburzeń lękowych.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</a:p>
          <a:p>
            <a:pPr algn="l">
              <a:lnSpc>
                <a:spcPts val="5181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440576" y="6879997"/>
            <a:ext cx="9261492" cy="3130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00">
                <a:solidFill>
                  <a:srgbClr val="000000"/>
                </a:solidFill>
                <a:latin typeface="Lato 2"/>
              </a:rPr>
              <a:t>Andrews, N. P., Yogeeswaran, K., Wang, M., Nash, K., Hawi, D. R., &amp; Sibley, C. G. (2020).</a:t>
            </a:r>
          </a:p>
          <a:p>
            <a:pPr algn="l">
              <a:lnSpc>
                <a:spcPts val="3575"/>
              </a:lnSpc>
            </a:pPr>
            <a:r>
              <a:rPr lang="en-US" sz="2900">
                <a:solidFill>
                  <a:srgbClr val="000000"/>
                </a:solidFill>
                <a:latin typeface="Lato 2"/>
              </a:rPr>
              <a:t> </a:t>
            </a:r>
            <a:r>
              <a:rPr lang="en-US" sz="2900">
                <a:solidFill>
                  <a:srgbClr val="000000"/>
                </a:solidFill>
                <a:latin typeface="Lato 2 Italics"/>
              </a:rPr>
              <a:t>Is Social Media Use Changing Who We Are? Examining </a:t>
            </a:r>
          </a:p>
          <a:p>
            <a:pPr algn="l">
              <a:lnSpc>
                <a:spcPts val="3575"/>
              </a:lnSpc>
            </a:pPr>
            <a:r>
              <a:rPr lang="en-US" sz="2900">
                <a:solidFill>
                  <a:srgbClr val="000000"/>
                </a:solidFill>
                <a:latin typeface="Lato 2 Italics"/>
              </a:rPr>
              <a:t>the Bidirectional Relationship Between Personality </a:t>
            </a:r>
          </a:p>
          <a:p>
            <a:pPr algn="l">
              <a:lnSpc>
                <a:spcPts val="3575"/>
              </a:lnSpc>
            </a:pPr>
            <a:r>
              <a:rPr lang="en-US" sz="2900">
                <a:solidFill>
                  <a:srgbClr val="000000"/>
                </a:solidFill>
                <a:latin typeface="Lato 2 Italics"/>
              </a:rPr>
              <a:t>and Social Media Use. </a:t>
            </a:r>
          </a:p>
          <a:p>
            <a:pPr algn="l">
              <a:lnSpc>
                <a:spcPts val="3577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Lato 2"/>
              </a:rPr>
              <a:t>Cyberpsychology, Behavior and Social Networking, 23(11), 752–760.</a:t>
            </a:r>
          </a:p>
        </p:txBody>
      </p:sp>
    </p:spTree>
  </p:cSld>
  <p:clrMapOvr>
    <a:masterClrMapping/>
  </p:clrMapOvr>
  <p:transition spd="fast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14850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-6406" t="0" r="-43687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1818" y="514350"/>
            <a:ext cx="9258300" cy="9258300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-4578" t="0" r="-45515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375702" y="1483400"/>
            <a:ext cx="7492704" cy="6582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5"/>
              </a:lnSpc>
              <a:spcBef>
                <a:spcPct val="0"/>
              </a:spcBef>
            </a:pP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Wśród osób, które obserwują influencerów i influencerki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Lato 1"/>
              </a:rPr>
              <a:t>w mediach społecznościowych, obserwuje się mniejsze zadowolenie ze swojego wyglądu oraz wzrost niepokoju związanego z ciałem. </a:t>
            </a:r>
          </a:p>
          <a:p>
            <a:pPr algn="l">
              <a:lnSpc>
                <a:spcPts val="5178"/>
              </a:lnSpc>
              <a:spcBef>
                <a:spcPct val="0"/>
              </a:spcBef>
            </a:pPr>
          </a:p>
          <a:p>
            <a:pPr algn="l">
              <a:lnSpc>
                <a:spcPts val="5181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341288" y="7442216"/>
            <a:ext cx="7946712" cy="2330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000">
                <a:solidFill>
                  <a:srgbClr val="000000"/>
                </a:solidFill>
                <a:latin typeface="Lato 1"/>
              </a:rPr>
              <a:t>*Seekis, V. &amp; Bradley, G. &amp; Duffy, A., (2020). </a:t>
            </a:r>
            <a:r>
              <a:rPr lang="en-US" sz="3000">
                <a:solidFill>
                  <a:srgbClr val="000000"/>
                </a:solidFill>
                <a:latin typeface="Lato 1"/>
              </a:rPr>
              <a:t>Social networking sites and men’s drive for muscularity: Testing a revised objectification model.</a:t>
            </a:r>
          </a:p>
          <a:p>
            <a:pPr algn="l">
              <a:lnSpc>
                <a:spcPts val="3701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47243" y="2325894"/>
            <a:ext cx="2850885" cy="6348124"/>
          </a:xfrm>
          <a:custGeom>
            <a:avLst/>
            <a:gdLst/>
            <a:ahLst/>
            <a:cxnLst/>
            <a:rect r="r" b="b" t="t" l="l"/>
            <a:pathLst>
              <a:path h="6348124" w="2850885">
                <a:moveTo>
                  <a:pt x="0" y="0"/>
                </a:moveTo>
                <a:lnTo>
                  <a:pt x="2850884" y="0"/>
                </a:lnTo>
                <a:lnTo>
                  <a:pt x="2850884" y="6348123"/>
                </a:lnTo>
                <a:lnTo>
                  <a:pt x="0" y="634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73164" y="3087399"/>
            <a:ext cx="8543432" cy="4796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3"/>
              </a:lnSpc>
            </a:pPr>
            <a:r>
              <a:rPr lang="en-US" sz="7699">
                <a:solidFill>
                  <a:srgbClr val="000000"/>
                </a:solidFill>
                <a:latin typeface="Lato 1"/>
              </a:rPr>
              <a:t>5 lub więcej x TAK może oznaczać, </a:t>
            </a:r>
          </a:p>
          <a:p>
            <a:pPr algn="ctr">
              <a:lnSpc>
                <a:spcPts val="9493"/>
              </a:lnSpc>
            </a:pPr>
            <a:r>
              <a:rPr lang="en-US" sz="7699">
                <a:solidFill>
                  <a:srgbClr val="000000"/>
                </a:solidFill>
                <a:latin typeface="Lato 1"/>
              </a:rPr>
              <a:t>że masz problem.</a:t>
            </a:r>
          </a:p>
          <a:p>
            <a:pPr algn="ctr">
              <a:lnSpc>
                <a:spcPts val="9499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92568" y="2851834"/>
            <a:ext cx="4583333" cy="4583333"/>
          </a:xfrm>
          <a:custGeom>
            <a:avLst/>
            <a:gdLst/>
            <a:ahLst/>
            <a:cxnLst/>
            <a:rect r="r" b="b" t="t" l="l"/>
            <a:pathLst>
              <a:path h="4583333" w="4583333">
                <a:moveTo>
                  <a:pt x="0" y="0"/>
                </a:moveTo>
                <a:lnTo>
                  <a:pt x="4583333" y="0"/>
                </a:lnTo>
                <a:lnTo>
                  <a:pt x="4583333" y="4583332"/>
                </a:lnTo>
                <a:lnTo>
                  <a:pt x="0" y="4583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76199" y="4159120"/>
            <a:ext cx="6411559" cy="359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3"/>
              </a:lnSpc>
            </a:pPr>
            <a:r>
              <a:rPr lang="en-US" sz="7699">
                <a:solidFill>
                  <a:srgbClr val="000000"/>
                </a:solidFill>
                <a:latin typeface="Lato 1"/>
              </a:rPr>
              <a:t>Uciekamy </a:t>
            </a:r>
          </a:p>
          <a:p>
            <a:pPr algn="ctr">
              <a:lnSpc>
                <a:spcPts val="9499"/>
              </a:lnSpc>
              <a:spcBef>
                <a:spcPct val="0"/>
              </a:spcBef>
            </a:pPr>
            <a:r>
              <a:rPr lang="en-US" sz="7699">
                <a:solidFill>
                  <a:srgbClr val="000000"/>
                </a:solidFill>
                <a:latin typeface="Lato 1"/>
              </a:rPr>
              <a:t>od tego, co trudne...</a:t>
            </a:r>
          </a:p>
        </p:txBody>
      </p:sp>
    </p:spTree>
  </p:cSld>
  <p:clrMapOvr>
    <a:masterClrMapping/>
  </p:clrMapOvr>
  <p:transition spd="fast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62928" y="1842829"/>
            <a:ext cx="2778150" cy="2778150"/>
          </a:xfrm>
          <a:custGeom>
            <a:avLst/>
            <a:gdLst/>
            <a:ahLst/>
            <a:cxnLst/>
            <a:rect r="r" b="b" t="t" l="l"/>
            <a:pathLst>
              <a:path h="2778150" w="2778150">
                <a:moveTo>
                  <a:pt x="0" y="0"/>
                </a:moveTo>
                <a:lnTo>
                  <a:pt x="2778150" y="0"/>
                </a:lnTo>
                <a:lnTo>
                  <a:pt x="2778150" y="2778150"/>
                </a:lnTo>
                <a:lnTo>
                  <a:pt x="0" y="2778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74297" y="3265743"/>
            <a:ext cx="2710471" cy="2710471"/>
          </a:xfrm>
          <a:custGeom>
            <a:avLst/>
            <a:gdLst/>
            <a:ahLst/>
            <a:cxnLst/>
            <a:rect r="r" b="b" t="t" l="l"/>
            <a:pathLst>
              <a:path h="2710471" w="2710471">
                <a:moveTo>
                  <a:pt x="0" y="0"/>
                </a:moveTo>
                <a:lnTo>
                  <a:pt x="2710471" y="0"/>
                </a:lnTo>
                <a:lnTo>
                  <a:pt x="2710471" y="2710471"/>
                </a:lnTo>
                <a:lnTo>
                  <a:pt x="0" y="2710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14051" y="7620761"/>
            <a:ext cx="2672921" cy="2666239"/>
          </a:xfrm>
          <a:custGeom>
            <a:avLst/>
            <a:gdLst/>
            <a:ahLst/>
            <a:cxnLst/>
            <a:rect r="r" b="b" t="t" l="l"/>
            <a:pathLst>
              <a:path h="2666239" w="2672921">
                <a:moveTo>
                  <a:pt x="0" y="0"/>
                </a:moveTo>
                <a:lnTo>
                  <a:pt x="2672921" y="0"/>
                </a:lnTo>
                <a:lnTo>
                  <a:pt x="2672921" y="2666239"/>
                </a:lnTo>
                <a:lnTo>
                  <a:pt x="0" y="2666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36704" y="5143500"/>
            <a:ext cx="2977347" cy="2969903"/>
          </a:xfrm>
          <a:custGeom>
            <a:avLst/>
            <a:gdLst/>
            <a:ahLst/>
            <a:cxnLst/>
            <a:rect r="r" b="b" t="t" l="l"/>
            <a:pathLst>
              <a:path h="2969903" w="2977347">
                <a:moveTo>
                  <a:pt x="0" y="0"/>
                </a:moveTo>
                <a:lnTo>
                  <a:pt x="2977347" y="0"/>
                </a:lnTo>
                <a:lnTo>
                  <a:pt x="2977347" y="2969903"/>
                </a:lnTo>
                <a:lnTo>
                  <a:pt x="0" y="2969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25959" y="0"/>
            <a:ext cx="3161013" cy="2943693"/>
          </a:xfrm>
          <a:custGeom>
            <a:avLst/>
            <a:gdLst/>
            <a:ahLst/>
            <a:cxnLst/>
            <a:rect r="r" b="b" t="t" l="l"/>
            <a:pathLst>
              <a:path h="2943693" w="3161013">
                <a:moveTo>
                  <a:pt x="0" y="0"/>
                </a:moveTo>
                <a:lnTo>
                  <a:pt x="3161013" y="0"/>
                </a:lnTo>
                <a:lnTo>
                  <a:pt x="3161013" y="2943693"/>
                </a:lnTo>
                <a:lnTo>
                  <a:pt x="0" y="2943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76199" y="4159120"/>
            <a:ext cx="6411559" cy="2395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9"/>
              </a:lnSpc>
              <a:spcBef>
                <a:spcPct val="0"/>
              </a:spcBef>
            </a:pPr>
            <a:r>
              <a:rPr lang="en-US" sz="7699">
                <a:solidFill>
                  <a:srgbClr val="000000"/>
                </a:solidFill>
                <a:latin typeface="Lato 1"/>
              </a:rPr>
              <a:t>...do tego, co przyjemne</a:t>
            </a:r>
          </a:p>
        </p:txBody>
      </p:sp>
    </p:spTree>
  </p:cSld>
  <p:clrMapOvr>
    <a:masterClrMapping/>
  </p:clrMapOvr>
  <p:transition spd="fast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C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20805" y="3921752"/>
            <a:ext cx="6046391" cy="1316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3"/>
              </a:lnSpc>
              <a:spcBef>
                <a:spcPct val="0"/>
              </a:spcBef>
            </a:pPr>
            <a:r>
              <a:rPr lang="en-US" sz="8399">
                <a:solidFill>
                  <a:srgbClr val="000000"/>
                </a:solidFill>
                <a:latin typeface="Lato 1"/>
              </a:rPr>
              <a:t>Rozwiązania 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66320" y="3162240"/>
            <a:ext cx="5386680" cy="5110200"/>
            <a:chOff x="0" y="0"/>
            <a:chExt cx="7182240" cy="6813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82231" cy="6813550"/>
            </a:xfrm>
            <a:custGeom>
              <a:avLst/>
              <a:gdLst/>
              <a:ahLst/>
              <a:cxnLst/>
              <a:rect r="r" b="b" t="t" l="l"/>
              <a:pathLst>
                <a:path h="6813550" w="7182231">
                  <a:moveTo>
                    <a:pt x="0" y="0"/>
                  </a:moveTo>
                  <a:lnTo>
                    <a:pt x="7182231" y="0"/>
                  </a:lnTo>
                  <a:lnTo>
                    <a:pt x="7182231" y="6813550"/>
                  </a:lnTo>
                  <a:lnTo>
                    <a:pt x="0" y="6813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" t="0" r="-1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06225" y="3591012"/>
            <a:ext cx="11475549" cy="2703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7100" spc="-1">
                <a:solidFill>
                  <a:srgbClr val="000000"/>
                </a:solidFill>
                <a:latin typeface="Lato 1"/>
              </a:rPr>
              <a:t>Z jakich mediów społecznościowych korzystacie?</a:t>
            </a:r>
          </a:p>
        </p:txBody>
      </p:sp>
    </p:spTree>
  </p:cSld>
  <p:clrMapOvr>
    <a:masterClrMapping/>
  </p:clrMapOvr>
  <p:transition spd="fast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27476" y="2752259"/>
            <a:ext cx="3029989" cy="4114800"/>
          </a:xfrm>
          <a:custGeom>
            <a:avLst/>
            <a:gdLst/>
            <a:ahLst/>
            <a:cxnLst/>
            <a:rect r="r" b="b" t="t" l="l"/>
            <a:pathLst>
              <a:path h="4114800" w="3029989">
                <a:moveTo>
                  <a:pt x="0" y="0"/>
                </a:moveTo>
                <a:lnTo>
                  <a:pt x="3029989" y="0"/>
                </a:lnTo>
                <a:lnTo>
                  <a:pt x="3029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09650"/>
            <a:ext cx="13198590" cy="8050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Rozwiązania:</a:t>
            </a:r>
          </a:p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1. Wyłącz powiadomienia. Odzyskasz kontrolę nad swoim czasem i nie będziesz funkcjonować w ich rytmie.</a:t>
            </a:r>
          </a:p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2. Minimalizuj rozproszenie, korzystając z opcji ograniczeń czasowych. Możesz też odinstalować najbardziej czasochłonne aplikacje.</a:t>
            </a:r>
          </a:p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3. Włącz tryb nocny.</a:t>
            </a:r>
          </a:p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4. Skorzystaj z funkcji „szary ekran”.</a:t>
            </a:r>
          </a:p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5. Praktykuj uważność – czyli bycie tu i teraz.</a:t>
            </a:r>
          </a:p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6. Nie noś telefonu przy sobie cały czas i nie trzymaj go blisko łóżka.</a:t>
            </a:r>
          </a:p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7. Zaplanuj, kiedy nie korzystasz z internetu czy telefonu.</a:t>
            </a:r>
          </a:p>
          <a:p>
            <a:pPr algn="l">
              <a:lnSpc>
                <a:spcPts val="4934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ato 1"/>
              </a:rPr>
              <a:t>8. Zaplanuj czas offline – popołudnie, dzień, cały weekend.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66320" y="3162240"/>
            <a:ext cx="5386680" cy="5110200"/>
            <a:chOff x="0" y="0"/>
            <a:chExt cx="7182240" cy="6813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82231" cy="6813550"/>
            </a:xfrm>
            <a:custGeom>
              <a:avLst/>
              <a:gdLst/>
              <a:ahLst/>
              <a:cxnLst/>
              <a:rect r="r" b="b" t="t" l="l"/>
              <a:pathLst>
                <a:path h="6813550" w="7182231">
                  <a:moveTo>
                    <a:pt x="0" y="0"/>
                  </a:moveTo>
                  <a:lnTo>
                    <a:pt x="7182231" y="0"/>
                  </a:lnTo>
                  <a:lnTo>
                    <a:pt x="7182231" y="6813550"/>
                  </a:lnTo>
                  <a:lnTo>
                    <a:pt x="0" y="6813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" t="0" r="-1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674415" y="3305115"/>
            <a:ext cx="11475549" cy="3589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29"/>
              </a:lnSpc>
            </a:pPr>
            <a:r>
              <a:rPr lang="en-US" sz="7100">
                <a:solidFill>
                  <a:srgbClr val="000000"/>
                </a:solidFill>
                <a:latin typeface="Lato 1"/>
              </a:rPr>
              <a:t>Ile czasu online spędza przeciętna osoba nastoletnia w Polsce?</a:t>
            </a:r>
          </a:p>
          <a:p>
            <a:pPr algn="ctr">
              <a:lnSpc>
                <a:spcPts val="7033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37239" y="2626932"/>
            <a:ext cx="1847919" cy="4114800"/>
          </a:xfrm>
          <a:custGeom>
            <a:avLst/>
            <a:gdLst/>
            <a:ahLst/>
            <a:cxnLst/>
            <a:rect r="r" b="b" t="t" l="l"/>
            <a:pathLst>
              <a:path h="4114800" w="1847919">
                <a:moveTo>
                  <a:pt x="0" y="0"/>
                </a:moveTo>
                <a:lnTo>
                  <a:pt x="1847919" y="0"/>
                </a:lnTo>
                <a:lnTo>
                  <a:pt x="18479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208396">
            <a:off x="4431463" y="8018038"/>
            <a:ext cx="8579339" cy="1969405"/>
            <a:chOff x="0" y="0"/>
            <a:chExt cx="2259579" cy="5186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59579" cy="518691"/>
            </a:xfrm>
            <a:custGeom>
              <a:avLst/>
              <a:gdLst/>
              <a:ahLst/>
              <a:cxnLst/>
              <a:rect r="r" b="b" t="t" l="l"/>
              <a:pathLst>
                <a:path h="518691" w="2259579">
                  <a:moveTo>
                    <a:pt x="46022" y="0"/>
                  </a:moveTo>
                  <a:lnTo>
                    <a:pt x="2213557" y="0"/>
                  </a:lnTo>
                  <a:cubicBezTo>
                    <a:pt x="2238974" y="0"/>
                    <a:pt x="2259579" y="20605"/>
                    <a:pt x="2259579" y="46022"/>
                  </a:cubicBezTo>
                  <a:lnTo>
                    <a:pt x="2259579" y="472669"/>
                  </a:lnTo>
                  <a:cubicBezTo>
                    <a:pt x="2259579" y="498086"/>
                    <a:pt x="2238974" y="518691"/>
                    <a:pt x="2213557" y="518691"/>
                  </a:cubicBezTo>
                  <a:lnTo>
                    <a:pt x="46022" y="518691"/>
                  </a:lnTo>
                  <a:cubicBezTo>
                    <a:pt x="20605" y="518691"/>
                    <a:pt x="0" y="498086"/>
                    <a:pt x="0" y="472669"/>
                  </a:cubicBezTo>
                  <a:lnTo>
                    <a:pt x="0" y="46022"/>
                  </a:lnTo>
                  <a:cubicBezTo>
                    <a:pt x="0" y="20605"/>
                    <a:pt x="20605" y="0"/>
                    <a:pt x="46022" y="0"/>
                  </a:cubicBezTo>
                  <a:close/>
                </a:path>
              </a:pathLst>
            </a:custGeom>
            <a:solidFill>
              <a:srgbClr val="D6BEE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2259579" cy="5282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68"/>
                </a:lnSpc>
              </a:pPr>
              <a:r>
                <a:rPr lang="en-US" sz="3300">
                  <a:solidFill>
                    <a:srgbClr val="000000"/>
                  </a:solidFill>
                  <a:latin typeface="Lato 1"/>
                </a:rPr>
                <a:t>16,2% nie jest w stanie wytrzymać </a:t>
              </a:r>
            </a:p>
            <a:p>
              <a:pPr algn="ctr">
                <a:lnSpc>
                  <a:spcPts val="4068"/>
                </a:lnSpc>
              </a:pPr>
              <a:r>
                <a:rPr lang="en-US" sz="3300">
                  <a:solidFill>
                    <a:srgbClr val="000000"/>
                  </a:solidFill>
                  <a:latin typeface="Lato 1"/>
                </a:rPr>
                <a:t>bez mediów społecznościowych dłużej </a:t>
              </a:r>
            </a:p>
            <a:p>
              <a:pPr algn="ctr">
                <a:lnSpc>
                  <a:spcPts val="4071"/>
                </a:lnSpc>
              </a:pPr>
              <a:r>
                <a:rPr lang="en-US" sz="3300">
                  <a:solidFill>
                    <a:srgbClr val="000000"/>
                  </a:solidFill>
                  <a:latin typeface="Lato 1"/>
                </a:rPr>
                <a:t>niż godzinę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-347214">
            <a:off x="4109867" y="5571004"/>
            <a:ext cx="8579339" cy="1969405"/>
            <a:chOff x="0" y="0"/>
            <a:chExt cx="2259579" cy="51869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59579" cy="518691"/>
            </a:xfrm>
            <a:custGeom>
              <a:avLst/>
              <a:gdLst/>
              <a:ahLst/>
              <a:cxnLst/>
              <a:rect r="r" b="b" t="t" l="l"/>
              <a:pathLst>
                <a:path h="518691" w="2259579">
                  <a:moveTo>
                    <a:pt x="46022" y="0"/>
                  </a:moveTo>
                  <a:lnTo>
                    <a:pt x="2213557" y="0"/>
                  </a:lnTo>
                  <a:cubicBezTo>
                    <a:pt x="2238974" y="0"/>
                    <a:pt x="2259579" y="20605"/>
                    <a:pt x="2259579" y="46022"/>
                  </a:cubicBezTo>
                  <a:lnTo>
                    <a:pt x="2259579" y="472669"/>
                  </a:lnTo>
                  <a:cubicBezTo>
                    <a:pt x="2259579" y="498086"/>
                    <a:pt x="2238974" y="518691"/>
                    <a:pt x="2213557" y="518691"/>
                  </a:cubicBezTo>
                  <a:lnTo>
                    <a:pt x="46022" y="518691"/>
                  </a:lnTo>
                  <a:cubicBezTo>
                    <a:pt x="20605" y="518691"/>
                    <a:pt x="0" y="498086"/>
                    <a:pt x="0" y="472669"/>
                  </a:cubicBezTo>
                  <a:lnTo>
                    <a:pt x="0" y="46022"/>
                  </a:lnTo>
                  <a:cubicBezTo>
                    <a:pt x="0" y="20605"/>
                    <a:pt x="20605" y="0"/>
                    <a:pt x="46022" y="0"/>
                  </a:cubicBezTo>
                  <a:close/>
                </a:path>
              </a:pathLst>
            </a:custGeom>
            <a:solidFill>
              <a:srgbClr val="009DC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2259579" cy="5282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95"/>
                </a:lnSpc>
              </a:pPr>
              <a:r>
                <a:rPr lang="en-US" sz="4699">
                  <a:solidFill>
                    <a:srgbClr val="000000"/>
                  </a:solidFill>
                  <a:latin typeface="Lato 1"/>
                </a:rPr>
                <a:t>4 godziny i 12 minut w mediach </a:t>
              </a:r>
            </a:p>
            <a:p>
              <a:pPr algn="ctr">
                <a:lnSpc>
                  <a:spcPts val="5798"/>
                </a:lnSpc>
              </a:pPr>
              <a:r>
                <a:rPr lang="en-US" sz="4699">
                  <a:solidFill>
                    <a:srgbClr val="000000"/>
                  </a:solidFill>
                  <a:latin typeface="Lato 1"/>
                </a:rPr>
                <a:t>społecznościowych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209908">
            <a:off x="6153009" y="3387256"/>
            <a:ext cx="8420234" cy="2106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>
                <a:solidFill>
                  <a:srgbClr val="000000"/>
                </a:solidFill>
                <a:latin typeface="Lato 1"/>
              </a:rPr>
              <a:t>6 h i 16 minut </a:t>
            </a:r>
          </a:p>
          <a:p>
            <a:pPr algn="ctr">
              <a:lnSpc>
                <a:spcPts val="8160"/>
              </a:lnSpc>
            </a:pPr>
            <a:r>
              <a:rPr lang="en-US" sz="8000">
                <a:solidFill>
                  <a:srgbClr val="000000"/>
                </a:solidFill>
                <a:latin typeface="Lato 1"/>
              </a:rPr>
              <a:t>w weekendy</a:t>
            </a:r>
          </a:p>
        </p:txBody>
      </p:sp>
      <p:sp>
        <p:nvSpPr>
          <p:cNvPr name="TextBox 10" id="10"/>
          <p:cNvSpPr txBox="true"/>
          <p:nvPr/>
        </p:nvSpPr>
        <p:spPr>
          <a:xfrm rot="-418436">
            <a:off x="3210816" y="1775519"/>
            <a:ext cx="8229600" cy="2106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>
                <a:solidFill>
                  <a:srgbClr val="000000"/>
                </a:solidFill>
                <a:latin typeface="Lato 1"/>
              </a:rPr>
              <a:t>5h i 36 minut </a:t>
            </a:r>
          </a:p>
          <a:p>
            <a:pPr algn="ctr">
              <a:lnSpc>
                <a:spcPts val="816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502856" y="9205240"/>
            <a:ext cx="4116685" cy="40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7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Lato 1"/>
              </a:rPr>
              <a:t>*Nastolatki 3.0, NASK, 2023</a:t>
            </a:r>
          </a:p>
        </p:txBody>
      </p:sp>
      <p:sp>
        <p:nvSpPr>
          <p:cNvPr name="TextBox 12" id="12"/>
          <p:cNvSpPr txBox="true"/>
          <p:nvPr/>
        </p:nvSpPr>
        <p:spPr>
          <a:xfrm rot="-418436">
            <a:off x="3363216" y="1003994"/>
            <a:ext cx="8229600" cy="2106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>
                <a:solidFill>
                  <a:srgbClr val="000000"/>
                </a:solidFill>
                <a:latin typeface="Lato 1"/>
              </a:rPr>
              <a:t>5 h i 36 minut </a:t>
            </a:r>
          </a:p>
          <a:p>
            <a:pPr algn="ctr">
              <a:lnSpc>
                <a:spcPts val="8160"/>
              </a:lnSpc>
            </a:pPr>
            <a:r>
              <a:rPr lang="en-US" sz="8000">
                <a:solidFill>
                  <a:srgbClr val="000000"/>
                </a:solidFill>
                <a:latin typeface="Lato 1"/>
              </a:rPr>
              <a:t>w dni powszednie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C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75104" y="-379746"/>
            <a:ext cx="18963104" cy="10666746"/>
          </a:xfrm>
          <a:custGeom>
            <a:avLst/>
            <a:gdLst/>
            <a:ahLst/>
            <a:cxnLst/>
            <a:rect r="r" b="b" t="t" l="l"/>
            <a:pathLst>
              <a:path h="10666746" w="18963104">
                <a:moveTo>
                  <a:pt x="0" y="0"/>
                </a:moveTo>
                <a:lnTo>
                  <a:pt x="18963104" y="0"/>
                </a:lnTo>
                <a:lnTo>
                  <a:pt x="18963104" y="10666746"/>
                </a:lnTo>
                <a:lnTo>
                  <a:pt x="0" y="1066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99533" y="4814149"/>
            <a:ext cx="9088934" cy="176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28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Lato 1"/>
              </a:rPr>
              <a:t>C</a:t>
            </a:r>
            <a:r>
              <a:rPr lang="en-US" sz="5699">
                <a:solidFill>
                  <a:srgbClr val="000000"/>
                </a:solidFill>
                <a:latin typeface="Lato 1"/>
              </a:rPr>
              <a:t>o jest najcenniejszą walutą </a:t>
            </a:r>
          </a:p>
          <a:p>
            <a:pPr algn="ctr">
              <a:lnSpc>
                <a:spcPts val="7032"/>
              </a:lnSpc>
              <a:spcBef>
                <a:spcPct val="0"/>
              </a:spcBef>
            </a:pPr>
            <a:r>
              <a:rPr lang="en-US" sz="5699" spc="-1">
                <a:solidFill>
                  <a:srgbClr val="000000"/>
                </a:solidFill>
                <a:latin typeface="Lato 1"/>
              </a:rPr>
              <a:t>na świecie?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31" t="0" r="-583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4531352"/>
            <a:ext cx="6411559" cy="1195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9"/>
              </a:lnSpc>
              <a:spcBef>
                <a:spcPct val="0"/>
              </a:spcBef>
            </a:pPr>
            <a:r>
              <a:rPr lang="en-US" sz="7699">
                <a:solidFill>
                  <a:srgbClr val="000000"/>
                </a:solidFill>
                <a:latin typeface="Lato 1"/>
              </a:rPr>
              <a:t>Nasza uwaga!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02" y="-101518"/>
            <a:ext cx="18280598" cy="12248000"/>
          </a:xfrm>
          <a:custGeom>
            <a:avLst/>
            <a:gdLst/>
            <a:ahLst/>
            <a:cxnLst/>
            <a:rect r="r" b="b" t="t" l="l"/>
            <a:pathLst>
              <a:path h="12248000" w="18280598">
                <a:moveTo>
                  <a:pt x="0" y="0"/>
                </a:moveTo>
                <a:lnTo>
                  <a:pt x="18280598" y="0"/>
                </a:lnTo>
                <a:lnTo>
                  <a:pt x="18280598" y="12248001"/>
                </a:lnTo>
                <a:lnTo>
                  <a:pt x="0" y="12248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02" y="3650371"/>
            <a:ext cx="18280598" cy="2883064"/>
            <a:chOff x="0" y="0"/>
            <a:chExt cx="4814643" cy="7593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4643" cy="759326"/>
            </a:xfrm>
            <a:custGeom>
              <a:avLst/>
              <a:gdLst/>
              <a:ahLst/>
              <a:cxnLst/>
              <a:rect r="r" b="b" t="t" l="l"/>
              <a:pathLst>
                <a:path h="759326" w="4814643">
                  <a:moveTo>
                    <a:pt x="0" y="0"/>
                  </a:moveTo>
                  <a:lnTo>
                    <a:pt x="4814643" y="0"/>
                  </a:lnTo>
                  <a:lnTo>
                    <a:pt x="4814643" y="759326"/>
                  </a:lnTo>
                  <a:lnTo>
                    <a:pt x="0" y="759326"/>
                  </a:lnTo>
                  <a:close/>
                </a:path>
              </a:pathLst>
            </a:custGeom>
            <a:solidFill>
              <a:srgbClr val="F1ECEC">
                <a:alpha val="7764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4643" cy="797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60531" y="3931277"/>
            <a:ext cx="17374340" cy="2395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99"/>
              </a:lnSpc>
              <a:spcBef>
                <a:spcPct val="0"/>
              </a:spcBef>
            </a:pPr>
            <a:r>
              <a:rPr lang="en-US" sz="7699">
                <a:solidFill>
                  <a:srgbClr val="000000"/>
                </a:solidFill>
                <a:latin typeface="Lato 1"/>
              </a:rPr>
              <a:t>W</a:t>
            </a:r>
            <a:r>
              <a:rPr lang="en-US" sz="7699">
                <a:solidFill>
                  <a:srgbClr val="000000"/>
                </a:solidFill>
                <a:latin typeface="Lato 1"/>
              </a:rPr>
              <a:t> jaki sposób portale społecznościowe zarabiają pieniądze?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468880"/>
            <a:ext cx="18288000" cy="12755880"/>
          </a:xfrm>
          <a:custGeom>
            <a:avLst/>
            <a:gdLst/>
            <a:ahLst/>
            <a:cxnLst/>
            <a:rect r="r" b="b" t="t" l="l"/>
            <a:pathLst>
              <a:path h="12755880" w="18288000">
                <a:moveTo>
                  <a:pt x="0" y="0"/>
                </a:moveTo>
                <a:lnTo>
                  <a:pt x="18288000" y="0"/>
                </a:lnTo>
                <a:lnTo>
                  <a:pt x="18288000" y="12755880"/>
                </a:lnTo>
                <a:lnTo>
                  <a:pt x="0" y="1275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5458" y="1000125"/>
            <a:ext cx="17037084" cy="359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93"/>
              </a:lnSpc>
            </a:pPr>
            <a:r>
              <a:rPr lang="en-US" sz="7699">
                <a:solidFill>
                  <a:srgbClr val="FFFFFF"/>
                </a:solidFill>
                <a:latin typeface="Lato 1"/>
              </a:rPr>
              <a:t>Media społecznościowe wykorzystują naszą uwagę jako towar. </a:t>
            </a:r>
          </a:p>
          <a:p>
            <a:pPr algn="l">
              <a:lnSpc>
                <a:spcPts val="9499"/>
              </a:lnSpc>
              <a:spcBef>
                <a:spcPct val="0"/>
              </a:spcBef>
            </a:pPr>
            <a:r>
              <a:rPr lang="en-US" sz="7699">
                <a:solidFill>
                  <a:srgbClr val="FFFFFF"/>
                </a:solidFill>
                <a:latin typeface="Lato 1"/>
              </a:rPr>
              <a:t>Jak to robią? 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DAGFxnhC-8A</dc:identifier>
  <dcterms:modified xsi:type="dcterms:W3CDTF">2011-08-01T06:04:30Z</dcterms:modified>
  <cp:revision>1</cp:revision>
  <dc:title>Dopamina_1</dc:title>
</cp:coreProperties>
</file>